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92A2003-58FF-4A2B-A684-5F5A4D4D0ABF}" type="datetimeFigureOut">
              <a:rPr lang="ru-RU" smtClean="0"/>
              <a:t>14.09.2021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DC4A45D-7F5B-4751-B8AA-AF72C42FE9F9}" type="slidenum">
              <a:rPr lang="ru-RU" smtClean="0"/>
              <a:t>‹#›</a:t>
            </a:fld>
            <a:endParaRPr lang="ru-RU"/>
          </a:p>
        </p:txBody>
      </p:sp>
    </p:spTree>
    <p:extLst>
      <p:ext uri="{BB962C8B-B14F-4D97-AF65-F5344CB8AC3E}">
        <p14:creationId xmlns:p14="http://schemas.microsoft.com/office/powerpoint/2010/main" val="1547693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92A2003-58FF-4A2B-A684-5F5A4D4D0ABF}" type="datetimeFigureOut">
              <a:rPr lang="ru-RU" smtClean="0"/>
              <a:t>14.09.2021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DC4A45D-7F5B-4751-B8AA-AF72C42FE9F9}" type="slidenum">
              <a:rPr lang="ru-RU" smtClean="0"/>
              <a:t>‹#›</a:t>
            </a:fld>
            <a:endParaRPr lang="ru-RU"/>
          </a:p>
        </p:txBody>
      </p:sp>
    </p:spTree>
    <p:extLst>
      <p:ext uri="{BB962C8B-B14F-4D97-AF65-F5344CB8AC3E}">
        <p14:creationId xmlns:p14="http://schemas.microsoft.com/office/powerpoint/2010/main" val="3818165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92A2003-58FF-4A2B-A684-5F5A4D4D0ABF}" type="datetimeFigureOut">
              <a:rPr lang="ru-RU" smtClean="0"/>
              <a:t>14.09.2021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DC4A45D-7F5B-4751-B8AA-AF72C42FE9F9}" type="slidenum">
              <a:rPr lang="ru-RU" smtClean="0"/>
              <a:t>‹#›</a:t>
            </a:fld>
            <a:endParaRPr lang="ru-RU"/>
          </a:p>
        </p:txBody>
      </p:sp>
    </p:spTree>
    <p:extLst>
      <p:ext uri="{BB962C8B-B14F-4D97-AF65-F5344CB8AC3E}">
        <p14:creationId xmlns:p14="http://schemas.microsoft.com/office/powerpoint/2010/main" val="4156262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92A2003-58FF-4A2B-A684-5F5A4D4D0ABF}" type="datetimeFigureOut">
              <a:rPr lang="ru-RU" smtClean="0"/>
              <a:t>14.09.2021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DC4A45D-7F5B-4751-B8AA-AF72C42FE9F9}" type="slidenum">
              <a:rPr lang="ru-RU" smtClean="0"/>
              <a:t>‹#›</a:t>
            </a:fld>
            <a:endParaRPr lang="ru-RU"/>
          </a:p>
        </p:txBody>
      </p:sp>
    </p:spTree>
    <p:extLst>
      <p:ext uri="{BB962C8B-B14F-4D97-AF65-F5344CB8AC3E}">
        <p14:creationId xmlns:p14="http://schemas.microsoft.com/office/powerpoint/2010/main" val="3914039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92A2003-58FF-4A2B-A684-5F5A4D4D0ABF}" type="datetimeFigureOut">
              <a:rPr lang="ru-RU" smtClean="0"/>
              <a:t>14.09.2021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DC4A45D-7F5B-4751-B8AA-AF72C42FE9F9}" type="slidenum">
              <a:rPr lang="ru-RU" smtClean="0"/>
              <a:t>‹#›</a:t>
            </a:fld>
            <a:endParaRPr lang="ru-RU"/>
          </a:p>
        </p:txBody>
      </p:sp>
    </p:spTree>
    <p:extLst>
      <p:ext uri="{BB962C8B-B14F-4D97-AF65-F5344CB8AC3E}">
        <p14:creationId xmlns:p14="http://schemas.microsoft.com/office/powerpoint/2010/main" val="3010487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92A2003-58FF-4A2B-A684-5F5A4D4D0ABF}" type="datetimeFigureOut">
              <a:rPr lang="ru-RU" smtClean="0"/>
              <a:t>14.09.2021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DC4A45D-7F5B-4751-B8AA-AF72C42FE9F9}" type="slidenum">
              <a:rPr lang="ru-RU" smtClean="0"/>
              <a:t>‹#›</a:t>
            </a:fld>
            <a:endParaRPr lang="ru-RU"/>
          </a:p>
        </p:txBody>
      </p:sp>
    </p:spTree>
    <p:extLst>
      <p:ext uri="{BB962C8B-B14F-4D97-AF65-F5344CB8AC3E}">
        <p14:creationId xmlns:p14="http://schemas.microsoft.com/office/powerpoint/2010/main" val="2668671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92A2003-58FF-4A2B-A684-5F5A4D4D0ABF}" type="datetimeFigureOut">
              <a:rPr lang="ru-RU" smtClean="0"/>
              <a:t>14.09.2021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DC4A45D-7F5B-4751-B8AA-AF72C42FE9F9}" type="slidenum">
              <a:rPr lang="ru-RU" smtClean="0"/>
              <a:t>‹#›</a:t>
            </a:fld>
            <a:endParaRPr lang="ru-RU"/>
          </a:p>
        </p:txBody>
      </p:sp>
    </p:spTree>
    <p:extLst>
      <p:ext uri="{BB962C8B-B14F-4D97-AF65-F5344CB8AC3E}">
        <p14:creationId xmlns:p14="http://schemas.microsoft.com/office/powerpoint/2010/main" val="439109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92A2003-58FF-4A2B-A684-5F5A4D4D0ABF}" type="datetimeFigureOut">
              <a:rPr lang="ru-RU" smtClean="0"/>
              <a:t>14.09.2021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DC4A45D-7F5B-4751-B8AA-AF72C42FE9F9}" type="slidenum">
              <a:rPr lang="ru-RU" smtClean="0"/>
              <a:t>‹#›</a:t>
            </a:fld>
            <a:endParaRPr lang="ru-RU"/>
          </a:p>
        </p:txBody>
      </p:sp>
    </p:spTree>
    <p:extLst>
      <p:ext uri="{BB962C8B-B14F-4D97-AF65-F5344CB8AC3E}">
        <p14:creationId xmlns:p14="http://schemas.microsoft.com/office/powerpoint/2010/main" val="2271978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92A2003-58FF-4A2B-A684-5F5A4D4D0ABF}" type="datetimeFigureOut">
              <a:rPr lang="ru-RU" smtClean="0"/>
              <a:t>14.09.2021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DC4A45D-7F5B-4751-B8AA-AF72C42FE9F9}" type="slidenum">
              <a:rPr lang="ru-RU" smtClean="0"/>
              <a:t>‹#›</a:t>
            </a:fld>
            <a:endParaRPr lang="ru-RU"/>
          </a:p>
        </p:txBody>
      </p:sp>
    </p:spTree>
    <p:extLst>
      <p:ext uri="{BB962C8B-B14F-4D97-AF65-F5344CB8AC3E}">
        <p14:creationId xmlns:p14="http://schemas.microsoft.com/office/powerpoint/2010/main" val="1587324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92A2003-58FF-4A2B-A684-5F5A4D4D0ABF}" type="datetimeFigureOut">
              <a:rPr lang="ru-RU" smtClean="0"/>
              <a:t>14.09.2021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DC4A45D-7F5B-4751-B8AA-AF72C42FE9F9}" type="slidenum">
              <a:rPr lang="ru-RU" smtClean="0"/>
              <a:t>‹#›</a:t>
            </a:fld>
            <a:endParaRPr lang="ru-RU"/>
          </a:p>
        </p:txBody>
      </p:sp>
    </p:spTree>
    <p:extLst>
      <p:ext uri="{BB962C8B-B14F-4D97-AF65-F5344CB8AC3E}">
        <p14:creationId xmlns:p14="http://schemas.microsoft.com/office/powerpoint/2010/main" val="3387599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92A2003-58FF-4A2B-A684-5F5A4D4D0ABF}" type="datetimeFigureOut">
              <a:rPr lang="ru-RU" smtClean="0"/>
              <a:t>14.09.2021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DC4A45D-7F5B-4751-B8AA-AF72C42FE9F9}" type="slidenum">
              <a:rPr lang="ru-RU" smtClean="0"/>
              <a:t>‹#›</a:t>
            </a:fld>
            <a:endParaRPr lang="ru-RU"/>
          </a:p>
        </p:txBody>
      </p:sp>
    </p:spTree>
    <p:extLst>
      <p:ext uri="{BB962C8B-B14F-4D97-AF65-F5344CB8AC3E}">
        <p14:creationId xmlns:p14="http://schemas.microsoft.com/office/powerpoint/2010/main" val="2751851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2A2003-58FF-4A2B-A684-5F5A4D4D0ABF}" type="datetimeFigureOut">
              <a:rPr lang="ru-RU" smtClean="0"/>
              <a:t>14.09.2021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C4A45D-7F5B-4751-B8AA-AF72C42FE9F9}" type="slidenum">
              <a:rPr lang="ru-RU" smtClean="0"/>
              <a:t>‹#›</a:t>
            </a:fld>
            <a:endParaRPr lang="ru-RU"/>
          </a:p>
        </p:txBody>
      </p:sp>
    </p:spTree>
    <p:extLst>
      <p:ext uri="{BB962C8B-B14F-4D97-AF65-F5344CB8AC3E}">
        <p14:creationId xmlns:p14="http://schemas.microsoft.com/office/powerpoint/2010/main" val="1598128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learnis.ru/348136/"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
            <a:ext cx="12192000" cy="4524315"/>
          </a:xfrm>
          <a:prstGeom prst="rect">
            <a:avLst/>
          </a:prstGeom>
        </p:spPr>
        <p:txBody>
          <a:bodyPr wrap="square">
            <a:spAutoFit/>
          </a:bodyPr>
          <a:lstStyle/>
          <a:p>
            <a:r>
              <a:rPr lang="en-US" sz="2400" dirty="0" smtClean="0"/>
              <a:t>1. The Beatles were formed in March of 1957 by 16-year-old John Lennon and several friends. First called the Blackjacks, and later the Quarrymen, Paul McCartney joined the band later the same year, after hearing them play at a church social. By early 1958, George Harrison had joined. They toured off and on for the next several years, eventually adding a fourth guitarist, Stu Sutcliffe, who was slated to play bass. They lacked a consistent drummer until Pete Best was hired in 1960. Shortly after this, the Quarrymen, now going by the name The Beatles, left for Germany where they were slated to play as the house band in a number of clubs operated by the same owner. They performed in Germany for much of the next two years, and played as the backing band for a German pop star named Tony Sheridan. Sheridan's song "My Bonnie" - credited to Tony Sheridan &amp; The Beat Brothers - charted at #32 in Germany, giving the band their first hit. Sutcliffe had left the band shortly before this time, and McCartney had taken over bass guitar duties.</a:t>
            </a:r>
            <a:endParaRPr lang="ru-RU" sz="2400" dirty="0"/>
          </a:p>
        </p:txBody>
      </p:sp>
      <p:sp>
        <p:nvSpPr>
          <p:cNvPr id="5" name="TextBox 4"/>
          <p:cNvSpPr txBox="1"/>
          <p:nvPr/>
        </p:nvSpPr>
        <p:spPr>
          <a:xfrm>
            <a:off x="643944" y="4417454"/>
            <a:ext cx="7727324" cy="2246769"/>
          </a:xfrm>
          <a:prstGeom prst="rect">
            <a:avLst/>
          </a:prstGeom>
          <a:noFill/>
        </p:spPr>
        <p:txBody>
          <a:bodyPr wrap="square" rtlCol="0">
            <a:spAutoFit/>
          </a:bodyPr>
          <a:lstStyle/>
          <a:p>
            <a:r>
              <a:rPr lang="en-US" sz="2800" dirty="0" smtClean="0"/>
              <a:t>What was the second name of the group?</a:t>
            </a:r>
          </a:p>
          <a:p>
            <a:pPr marL="342900" indent="-342900">
              <a:buAutoNum type="arabicParenR"/>
            </a:pPr>
            <a:r>
              <a:rPr lang="en-US" sz="2800" dirty="0" smtClean="0"/>
              <a:t>The Beat Brothers</a:t>
            </a:r>
          </a:p>
          <a:p>
            <a:pPr marL="342900" indent="-342900">
              <a:buAutoNum type="arabicParenR"/>
            </a:pPr>
            <a:r>
              <a:rPr lang="en-US" sz="2800" dirty="0" smtClean="0"/>
              <a:t>The Blackjacks</a:t>
            </a:r>
          </a:p>
          <a:p>
            <a:pPr marL="342900" indent="-342900">
              <a:buAutoNum type="arabicParenR"/>
            </a:pPr>
            <a:r>
              <a:rPr lang="en-US" sz="2800" dirty="0" smtClean="0"/>
              <a:t>The Beatles</a:t>
            </a:r>
          </a:p>
          <a:p>
            <a:pPr marL="342900" indent="-342900">
              <a:buAutoNum type="arabicParenR"/>
            </a:pPr>
            <a:r>
              <a:rPr lang="en-US" sz="2800" dirty="0" smtClean="0"/>
              <a:t>The Quarrymen</a:t>
            </a:r>
            <a:endParaRPr lang="ru-RU" sz="2800" dirty="0"/>
          </a:p>
        </p:txBody>
      </p:sp>
      <p:pic>
        <p:nvPicPr>
          <p:cNvPr id="6" name="Рисунок 5"/>
          <p:cNvPicPr>
            <a:picLocks noChangeAspect="1"/>
          </p:cNvPicPr>
          <p:nvPr/>
        </p:nvPicPr>
        <p:blipFill>
          <a:blip r:embed="rId2"/>
          <a:stretch>
            <a:fillRect/>
          </a:stretch>
        </p:blipFill>
        <p:spPr>
          <a:xfrm>
            <a:off x="7628587" y="4127687"/>
            <a:ext cx="3691944" cy="2768958"/>
          </a:xfrm>
          <a:prstGeom prst="rect">
            <a:avLst/>
          </a:prstGeom>
        </p:spPr>
      </p:pic>
    </p:spTree>
    <p:extLst>
      <p:ext uri="{BB962C8B-B14F-4D97-AF65-F5344CB8AC3E}">
        <p14:creationId xmlns:p14="http://schemas.microsoft.com/office/powerpoint/2010/main" val="2678419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96214"/>
            <a:ext cx="11642502" cy="6370975"/>
          </a:xfrm>
          <a:prstGeom prst="rect">
            <a:avLst/>
          </a:prstGeom>
          <a:noFill/>
        </p:spPr>
        <p:txBody>
          <a:bodyPr wrap="square" rtlCol="0">
            <a:spAutoFit/>
          </a:bodyPr>
          <a:lstStyle/>
          <a:p>
            <a:r>
              <a:rPr lang="en-US" sz="2400" dirty="0" smtClean="0"/>
              <a:t>2. The Beatles are talked about as one of the best bands of all times but surprisingly none of The Beatles could even read music! Although they could play the guitar, and wrote their own lyrics, they never learned how to read music.</a:t>
            </a:r>
          </a:p>
          <a:p>
            <a:r>
              <a:rPr lang="en-US" sz="2400" dirty="0" smtClean="0"/>
              <a:t>They did know the chords and knew where middle C was on a piano. In a 1980 interview with Playboy, John Lennon said: “I think Paul and Ringo stand up with any of the rock musicians. Not technically great — none of us are technical musicians. None of us could read music. None of us can write it. But as pure musicians, as inspired humans to make the noise, they are as good as anybody”</a:t>
            </a:r>
          </a:p>
          <a:p>
            <a:r>
              <a:rPr lang="en-US" sz="2400" dirty="0" smtClean="0"/>
              <a:t>Paul is the only one of The Beatles who attempted to learn how to read music. He tried to take piano lessons from his girlfriend’s mother but did not have the time or the patience. None of the others even tried. </a:t>
            </a:r>
          </a:p>
          <a:p>
            <a:endParaRPr lang="en-US" sz="2400" dirty="0" smtClean="0"/>
          </a:p>
          <a:p>
            <a:r>
              <a:rPr lang="en-US" sz="2400" dirty="0" smtClean="0"/>
              <a:t>Who took some piano lessons?</a:t>
            </a:r>
          </a:p>
          <a:p>
            <a:pPr marL="457200" indent="-457200">
              <a:buAutoNum type="arabicPeriod"/>
            </a:pPr>
            <a:r>
              <a:rPr lang="en-US" sz="2400" dirty="0" smtClean="0"/>
              <a:t>Lennon</a:t>
            </a:r>
          </a:p>
          <a:p>
            <a:pPr marL="457200" indent="-457200">
              <a:buAutoNum type="arabicPeriod"/>
            </a:pPr>
            <a:r>
              <a:rPr lang="en-US" sz="2400" dirty="0" smtClean="0"/>
              <a:t>Ringo Starr</a:t>
            </a:r>
          </a:p>
          <a:p>
            <a:pPr marL="457200" indent="-457200">
              <a:buAutoNum type="arabicPeriod"/>
            </a:pPr>
            <a:r>
              <a:rPr lang="en-US" sz="2400" dirty="0" smtClean="0"/>
              <a:t>McCartney</a:t>
            </a:r>
          </a:p>
          <a:p>
            <a:pPr marL="457200" indent="-457200">
              <a:buAutoNum type="arabicPeriod"/>
            </a:pPr>
            <a:r>
              <a:rPr lang="en-US" sz="2400" dirty="0" smtClean="0"/>
              <a:t>Harrison</a:t>
            </a:r>
            <a:endParaRPr lang="ru-RU" sz="2400" dirty="0"/>
          </a:p>
        </p:txBody>
      </p:sp>
      <p:pic>
        <p:nvPicPr>
          <p:cNvPr id="5" name="Рисунок 4"/>
          <p:cNvPicPr>
            <a:picLocks noChangeAspect="1"/>
          </p:cNvPicPr>
          <p:nvPr/>
        </p:nvPicPr>
        <p:blipFill>
          <a:blip r:embed="rId2"/>
          <a:stretch>
            <a:fillRect/>
          </a:stretch>
        </p:blipFill>
        <p:spPr>
          <a:xfrm>
            <a:off x="6988420" y="4031086"/>
            <a:ext cx="4190089" cy="2826913"/>
          </a:xfrm>
          <a:prstGeom prst="rect">
            <a:avLst/>
          </a:prstGeom>
        </p:spPr>
      </p:pic>
    </p:spTree>
    <p:extLst>
      <p:ext uri="{BB962C8B-B14F-4D97-AF65-F5344CB8AC3E}">
        <p14:creationId xmlns:p14="http://schemas.microsoft.com/office/powerpoint/2010/main" val="355224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030" y="0"/>
            <a:ext cx="12088969" cy="6124754"/>
          </a:xfrm>
          <a:prstGeom prst="rect">
            <a:avLst/>
          </a:prstGeom>
          <a:noFill/>
        </p:spPr>
        <p:txBody>
          <a:bodyPr wrap="square" rtlCol="0">
            <a:spAutoFit/>
          </a:bodyPr>
          <a:lstStyle/>
          <a:p>
            <a:r>
              <a:rPr lang="en-US" sz="2200" dirty="0" smtClean="0"/>
              <a:t>3. The Beatles are the only artists to hold all of the Top Five spots on the Billboard charts at once. </a:t>
            </a:r>
          </a:p>
          <a:p>
            <a:r>
              <a:rPr lang="en-US" sz="2200" dirty="0" smtClean="0"/>
              <a:t>During the week of April 4, 1964, The Beatles held twelve positions on the Billboard Hot 100 singles chart, including the top five positions. Neither feat has been matched by any artist to date. </a:t>
            </a:r>
          </a:p>
          <a:p>
            <a:r>
              <a:rPr lang="en-US" sz="2200" dirty="0" smtClean="0"/>
              <a:t>Since you’re surely wondering, here are those 12 singles and their chart positions that week:</a:t>
            </a:r>
          </a:p>
          <a:p>
            <a:r>
              <a:rPr lang="en-US" sz="2200" dirty="0" smtClean="0"/>
              <a:t>“Can’t Buy Me Love” (1)  “Twist and Shout” (2)   “She Loves You” (3)  “I Want to Hold Your Hand” (4)</a:t>
            </a:r>
          </a:p>
          <a:p>
            <a:r>
              <a:rPr lang="en-US" sz="2200" dirty="0" smtClean="0"/>
              <a:t>“Please </a:t>
            </a:r>
            <a:r>
              <a:rPr lang="en-US" sz="2200" dirty="0" err="1" smtClean="0"/>
              <a:t>Please</a:t>
            </a:r>
            <a:r>
              <a:rPr lang="en-US" sz="2200" dirty="0" smtClean="0"/>
              <a:t> Me” (5)   “I Saw Her Standing There” (31)  “From Me to You” (41)</a:t>
            </a:r>
          </a:p>
          <a:p>
            <a:r>
              <a:rPr lang="en-US" sz="2200" dirty="0" smtClean="0"/>
              <a:t>“Do You Want to Know a Secret” (46)  “All My Loving” (58)  “You Can’t Do That” (65)</a:t>
            </a:r>
          </a:p>
          <a:p>
            <a:r>
              <a:rPr lang="en-US" sz="2200" dirty="0" smtClean="0"/>
              <a:t>“Roll Over Beethoven” (68)    “Thank You Girl” (79)</a:t>
            </a:r>
          </a:p>
          <a:p>
            <a:r>
              <a:rPr lang="en-US" sz="2200" dirty="0" smtClean="0"/>
              <a:t>The following week, two additional songs made the chart (“Love Me Do” and “There’s a Place”)! They also held the top two slots on the album charts that week.</a:t>
            </a:r>
          </a:p>
          <a:p>
            <a:endParaRPr lang="en-US" sz="2200" dirty="0" smtClean="0"/>
          </a:p>
          <a:p>
            <a:r>
              <a:rPr lang="en-US" sz="2200" dirty="0" smtClean="0"/>
              <a:t>How many positions on the Billboard Hot 100 singles chart did The Beatles take during the week of April 11, 1964?</a:t>
            </a:r>
          </a:p>
          <a:p>
            <a:pPr marL="457200" indent="-457200">
              <a:buAutoNum type="arabicParenR"/>
            </a:pPr>
            <a:r>
              <a:rPr lang="en-US" sz="2200" dirty="0" smtClean="0"/>
              <a:t>12</a:t>
            </a:r>
          </a:p>
          <a:p>
            <a:pPr marL="457200" indent="-457200">
              <a:buAutoNum type="arabicParenR"/>
            </a:pPr>
            <a:r>
              <a:rPr lang="en-US" sz="2200" dirty="0" smtClean="0"/>
              <a:t>14</a:t>
            </a:r>
          </a:p>
          <a:p>
            <a:pPr marL="457200" indent="-457200">
              <a:buAutoNum type="arabicParenR"/>
            </a:pPr>
            <a:r>
              <a:rPr lang="en-US" sz="2200" dirty="0" smtClean="0"/>
              <a:t>13</a:t>
            </a:r>
          </a:p>
          <a:p>
            <a:pPr marL="457200" indent="-457200">
              <a:buAutoNum type="arabicParenR"/>
            </a:pPr>
            <a:r>
              <a:rPr lang="en-US" sz="2200" dirty="0"/>
              <a:t>2</a:t>
            </a:r>
            <a:endParaRPr lang="en-US" sz="2200" dirty="0" smtClean="0"/>
          </a:p>
          <a:p>
            <a:endParaRPr lang="ru-RU" dirty="0"/>
          </a:p>
        </p:txBody>
      </p:sp>
      <p:pic>
        <p:nvPicPr>
          <p:cNvPr id="3" name="Рисунок 2"/>
          <p:cNvPicPr>
            <a:picLocks noChangeAspect="1"/>
          </p:cNvPicPr>
          <p:nvPr/>
        </p:nvPicPr>
        <p:blipFill>
          <a:blip r:embed="rId2"/>
          <a:stretch>
            <a:fillRect/>
          </a:stretch>
        </p:blipFill>
        <p:spPr>
          <a:xfrm>
            <a:off x="7186410" y="4003944"/>
            <a:ext cx="5412865" cy="2854056"/>
          </a:xfrm>
          <a:prstGeom prst="rect">
            <a:avLst/>
          </a:prstGeom>
        </p:spPr>
      </p:pic>
    </p:spTree>
    <p:extLst>
      <p:ext uri="{BB962C8B-B14F-4D97-AF65-F5344CB8AC3E}">
        <p14:creationId xmlns:p14="http://schemas.microsoft.com/office/powerpoint/2010/main" val="3614493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5910" y="115911"/>
            <a:ext cx="11165983" cy="4062651"/>
          </a:xfrm>
          <a:prstGeom prst="rect">
            <a:avLst/>
          </a:prstGeom>
          <a:noFill/>
        </p:spPr>
        <p:txBody>
          <a:bodyPr wrap="square" rtlCol="0">
            <a:spAutoFit/>
          </a:bodyPr>
          <a:lstStyle/>
          <a:p>
            <a:r>
              <a:rPr lang="en-US" sz="2400" dirty="0" smtClean="0"/>
              <a:t>4. Guess the name of the song by the Beatles that has been covered over 1,600 times. </a:t>
            </a:r>
          </a:p>
          <a:p>
            <a:r>
              <a:rPr lang="en-US" sz="2400" dirty="0" smtClean="0"/>
              <a:t>In 1986 it held the record for most recorded song. It has been covered by Elvis Presley, </a:t>
            </a:r>
            <a:r>
              <a:rPr lang="en-US" sz="2400" dirty="0" err="1" smtClean="0"/>
              <a:t>Boyz</a:t>
            </a:r>
            <a:r>
              <a:rPr lang="en-US" sz="2400" dirty="0" smtClean="0"/>
              <a:t> II Men, Frank Sinatra, Gladys Knight, and James Brown. The song reportedly came to Paul McCartney in a dream and when he first played it, he wasn't sure if he had already heard it before. So even the writer of the song almost thought he was doing cover.</a:t>
            </a:r>
          </a:p>
          <a:p>
            <a:pPr marL="457200" indent="-457200">
              <a:buAutoNum type="arabicParenR"/>
            </a:pPr>
            <a:r>
              <a:rPr lang="en-US" sz="2400" dirty="0" smtClean="0"/>
              <a:t>The Girl</a:t>
            </a:r>
          </a:p>
          <a:p>
            <a:pPr marL="457200" indent="-457200">
              <a:buAutoNum type="arabicParenR"/>
            </a:pPr>
            <a:r>
              <a:rPr lang="en-US" sz="2400" dirty="0" smtClean="0"/>
              <a:t>Yesterday</a:t>
            </a:r>
          </a:p>
          <a:p>
            <a:pPr marL="457200" indent="-457200">
              <a:buAutoNum type="arabicParenR"/>
            </a:pPr>
            <a:r>
              <a:rPr lang="en-US" sz="2400" dirty="0" smtClean="0"/>
              <a:t>Yellow Submarine</a:t>
            </a:r>
          </a:p>
          <a:p>
            <a:pPr marL="457200" indent="-457200">
              <a:buAutoNum type="arabicParenR"/>
            </a:pPr>
            <a:r>
              <a:rPr lang="en-US" sz="2400" dirty="0" smtClean="0"/>
              <a:t>Can’t Buy Me Love</a:t>
            </a:r>
          </a:p>
          <a:p>
            <a:endParaRPr lang="ru-RU" dirty="0"/>
          </a:p>
        </p:txBody>
      </p:sp>
      <p:pic>
        <p:nvPicPr>
          <p:cNvPr id="3" name="Рисунок 2"/>
          <p:cNvPicPr>
            <a:picLocks noChangeAspect="1"/>
          </p:cNvPicPr>
          <p:nvPr/>
        </p:nvPicPr>
        <p:blipFill>
          <a:blip r:embed="rId2"/>
          <a:stretch>
            <a:fillRect/>
          </a:stretch>
        </p:blipFill>
        <p:spPr>
          <a:xfrm>
            <a:off x="4790940" y="2120271"/>
            <a:ext cx="5628068" cy="5643889"/>
          </a:xfrm>
          <a:prstGeom prst="rect">
            <a:avLst/>
          </a:prstGeom>
        </p:spPr>
      </p:pic>
    </p:spTree>
    <p:extLst>
      <p:ext uri="{BB962C8B-B14F-4D97-AF65-F5344CB8AC3E}">
        <p14:creationId xmlns:p14="http://schemas.microsoft.com/office/powerpoint/2010/main" val="3312595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6828" y="1635617"/>
            <a:ext cx="9672034" cy="2308324"/>
          </a:xfrm>
          <a:prstGeom prst="rect">
            <a:avLst/>
          </a:prstGeom>
          <a:noFill/>
        </p:spPr>
        <p:txBody>
          <a:bodyPr wrap="square" rtlCol="0">
            <a:spAutoFit/>
          </a:bodyPr>
          <a:lstStyle/>
          <a:p>
            <a:r>
              <a:rPr lang="ru-RU" sz="3600" dirty="0" smtClean="0"/>
              <a:t>Пройдите увлекательный </a:t>
            </a:r>
            <a:r>
              <a:rPr lang="ru-RU" sz="3600" dirty="0" err="1" smtClean="0"/>
              <a:t>квест</a:t>
            </a:r>
            <a:r>
              <a:rPr lang="ru-RU" sz="3600" dirty="0" smtClean="0"/>
              <a:t> про Битлз на сайте </a:t>
            </a:r>
            <a:r>
              <a:rPr lang="en-US" sz="3600" dirty="0">
                <a:hlinkClick r:id="rId2"/>
              </a:rPr>
              <a:t>https://www.learnis.ru/348136</a:t>
            </a:r>
            <a:r>
              <a:rPr lang="en-US" sz="3600" dirty="0" smtClean="0">
                <a:hlinkClick r:id="rId2"/>
              </a:rPr>
              <a:t>/</a:t>
            </a:r>
            <a:r>
              <a:rPr lang="ru-RU" sz="3600" dirty="0" smtClean="0"/>
              <a:t> и послушайте одну из самых известных песен группы. Пойте вместе!</a:t>
            </a:r>
            <a:endParaRPr lang="ru-RU" sz="3600" dirty="0"/>
          </a:p>
        </p:txBody>
      </p:sp>
    </p:spTree>
    <p:extLst>
      <p:ext uri="{BB962C8B-B14F-4D97-AF65-F5344CB8AC3E}">
        <p14:creationId xmlns:p14="http://schemas.microsoft.com/office/powerpoint/2010/main" val="90850590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793</Words>
  <Application>Microsoft Office PowerPoint</Application>
  <PresentationFormat>Широкоэкранный</PresentationFormat>
  <Paragraphs>36</Paragraphs>
  <Slides>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5</vt:i4>
      </vt:variant>
    </vt:vector>
  </HeadingPairs>
  <TitlesOfParts>
    <vt:vector size="9"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5</cp:revision>
  <dcterms:created xsi:type="dcterms:W3CDTF">2021-01-16T16:15:50Z</dcterms:created>
  <dcterms:modified xsi:type="dcterms:W3CDTF">2021-09-14T11:21:00Z</dcterms:modified>
</cp:coreProperties>
</file>